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 b="def" i="def"/>
      <a:tcStyle>
        <a:tcBdr/>
        <a:fill>
          <a:solidFill>
            <a:srgbClr val="4E4E4E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0F0F0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6565">
              <a:alpha val="75000"/>
            </a:srgbClr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0F0F0"/>
              </a:solidFill>
              <a:prstDash val="solid"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 b="def" i="def"/>
      <a:tcStyle>
        <a:tcBdr/>
        <a:fill>
          <a:solidFill>
            <a:srgbClr val="909090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6350" cap="flat">
              <a:solidFill>
                <a:srgbClr val="484745"/>
              </a:solidFill>
              <a:prstDash val="solid"/>
              <a:miter lim="400000"/>
            </a:ln>
          </a:left>
          <a:right>
            <a:ln w="6350" cap="flat">
              <a:solidFill>
                <a:srgbClr val="5E5D5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6350" cap="flat">
              <a:solidFill>
                <a:srgbClr val="5E5D5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5E5D5B"/>
              </a:solidFill>
              <a:prstDash val="solid"/>
              <a:miter lim="400000"/>
            </a:ln>
          </a:top>
          <a:bottom>
            <a:ln w="6350" cap="flat">
              <a:solidFill>
                <a:srgbClr val="484745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484745"/>
              </a:solidFill>
              <a:prstDash val="solid"/>
              <a:miter lim="400000"/>
            </a:ln>
          </a:top>
          <a:bottom>
            <a:ln w="6350" cap="flat">
              <a:solidFill>
                <a:srgbClr val="5E5D5B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D4D4D"/>
          </a:solidFill>
        </a:fill>
      </a:tcStyle>
    </a:wholeTbl>
    <a:band2H>
      <a:tcTxStyle b="def" i="def"/>
      <a:tcStyle>
        <a:tcBdr/>
        <a:fill>
          <a:solidFill>
            <a:srgbClr val="5A5A5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-1022247"/>
              <a:satOff val="34289"/>
              <a:lumOff val="-18384"/>
            </a:schemeClr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/>
          </a:solidFill>
        </a:fill>
      </a:tcStyle>
    </a:wholeTbl>
    <a:band2H>
      <a:tcTxStyle b="def" i="def"/>
      <a:tcStyle>
        <a:tcBdr/>
        <a:fill>
          <a:solidFill>
            <a:srgbClr val="7D7D7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C5C5B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2828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2A7A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96663"/>
              <a:satOff val="-16428"/>
              <a:lumOff val="3004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D5D"/>
          </a:solidFill>
        </a:fill>
      </a:tcStyle>
    </a:wholeTbl>
    <a:band2H>
      <a:tcTxStyle b="def" i="def"/>
      <a:tcStyle>
        <a:tcBdr/>
        <a:fill>
          <a:solidFill>
            <a:srgbClr val="69696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6350" cap="flat">
              <a:solidFill>
                <a:srgbClr val="FFFFFF"/>
              </a:solidFill>
              <a:prstDash val="solid"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635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8787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87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>
              <a:alpha val="10000"/>
            </a:srgbClr>
          </a:solidFill>
        </a:fill>
      </a:tcStyle>
    </a:wholeTbl>
    <a:band2H>
      <a:tcTxStyle b="def" i="def"/>
      <a:tcStyle>
        <a:tcBdr/>
        <a:fill>
          <a:solidFill>
            <a:srgbClr val="888888">
              <a:alpha val="1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0F0F0"/>
              </a:solidFill>
              <a:prstDash val="solid"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3.xml.rels><?xml version="1.0" encoding="UTF-8" standalone="yes"?>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5" name="Shape 12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Genel bilgi, tanışma</a:t>
            </a:r>
          </a:p>
          <a:p>
            <a:pPr/>
            <a:r>
              <a:t>Cabitaş</a:t>
            </a:r>
          </a:p>
          <a:p>
            <a:pPr/>
            <a:r>
              <a:t>Ben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0" name="Shape 13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	•	1997’de yayınlanmış</a:t>
            </a:r>
          </a:p>
          <a:p>
            <a:pPr/>
            <a:r>
              <a:t>	•	Komut satırı ile çeşitli protokollerden veri aktarımı</a:t>
            </a:r>
          </a:p>
          <a:p>
            <a:pPr/>
            <a:r>
              <a:t>	•	HTTP</a:t>
            </a:r>
          </a:p>
          <a:p>
            <a:pPr/>
            <a:r>
              <a:t>	•	FTP</a:t>
            </a:r>
          </a:p>
          <a:p>
            <a:pPr/>
            <a:r>
              <a:t>	•	SCP, SFTP, TFTP, LDAP, DAP, DICT, TELNET, FILE, IMAP, POP3, SMTP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4" name="Shape 14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FileMaker cURL</a:t>
            </a:r>
          </a:p>
          <a:p>
            <a:pPr/>
            <a:r>
              <a:t>	•	12 - Insert from URL</a:t>
            </a:r>
          </a:p>
          <a:p>
            <a:pPr/>
            <a:r>
              <a:t>	•	13 - HTTPPOST</a:t>
            </a:r>
          </a:p>
          <a:p>
            <a:pPr/>
            <a:r>
              <a:t>	•	14 - Encode URL &amp; SSL doğrulama</a:t>
            </a:r>
          </a:p>
          <a:p>
            <a:pPr/>
            <a:r>
              <a:t>	•	15 - SSL doğrulama seçeneği</a:t>
            </a:r>
          </a:p>
          <a:p>
            <a:pPr/>
            <a:r>
              <a:t>	•	16 - cURL options &amp; variable kullanımı</a:t>
            </a:r>
          </a:p>
          <a:p>
            <a:pPr/>
            <a:r>
              <a:t>	•	17 - You can now force data that’s returned in a variable to be stored as container data.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762000" y="2463800"/>
            <a:ext cx="11480800" cy="2540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762000" y="5156200"/>
            <a:ext cx="11480800" cy="863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xfrm>
            <a:off x="6311798" y="9251950"/>
            <a:ext cx="368504" cy="374600"/>
          </a:xfrm>
          <a:prstGeom prst="rect">
            <a:avLst/>
          </a:prstGeom>
        </p:spPr>
        <p:txBody>
          <a:bodyPr anchor="t"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05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b="1" i="1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305300"/>
            <a:ext cx="104648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b="1" sz="36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20202"/>
                  </a:outerShdw>
                </a:effectLst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104900" y="758938"/>
            <a:ext cx="10795000" cy="5943601"/>
          </a:xfrm>
          <a:prstGeom prst="rect">
            <a:avLst/>
          </a:prstGeom>
          <a:ln w="25400"/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762000" y="6883400"/>
            <a:ext cx="11480800" cy="10795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762000" y="8128000"/>
            <a:ext cx="11480800" cy="91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74600"/>
          </a:xfrm>
          <a:prstGeom prst="rect">
            <a:avLst/>
          </a:prstGeom>
        </p:spPr>
        <p:txBody>
          <a:bodyPr anchor="t"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762000" y="3517900"/>
            <a:ext cx="11480800" cy="2717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xfrm>
            <a:off x="6311798" y="9251950"/>
            <a:ext cx="368504" cy="374600"/>
          </a:xfrm>
          <a:prstGeom prst="rect">
            <a:avLst/>
          </a:prstGeom>
        </p:spPr>
        <p:txBody>
          <a:bodyPr anchor="t"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654800" y="419100"/>
            <a:ext cx="5588000" cy="8648700"/>
          </a:xfrm>
          <a:prstGeom prst="rect">
            <a:avLst/>
          </a:prstGeom>
          <a:ln w="25400"/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762000" y="419100"/>
            <a:ext cx="5384800" cy="4597400"/>
          </a:xfrm>
          <a:prstGeom prst="rect">
            <a:avLst/>
          </a:prstGeom>
        </p:spPr>
        <p:txBody>
          <a:bodyPr anchor="b"/>
          <a:lstStyle>
            <a:lvl1pPr>
              <a:defRPr sz="52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762000" y="5245100"/>
            <a:ext cx="5384800" cy="381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xfrm>
            <a:off x="6311798" y="9251950"/>
            <a:ext cx="368504" cy="374600"/>
          </a:xfrm>
          <a:prstGeom prst="rect">
            <a:avLst/>
          </a:prstGeom>
        </p:spPr>
        <p:txBody>
          <a:bodyPr anchor="t"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654800" y="2374900"/>
            <a:ext cx="5588000" cy="6807200"/>
          </a:xfrm>
          <a:prstGeom prst="rect">
            <a:avLst/>
          </a:prstGeom>
          <a:ln w="25400"/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762000" y="2374900"/>
            <a:ext cx="5384800" cy="68072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>
                <a:srgbClr val="EBEBEB"/>
              </a:buClr>
              <a:defRPr sz="2800"/>
            </a:lvl1pPr>
            <a:lvl2pPr marL="685800" indent="-342900">
              <a:spcBef>
                <a:spcPts val="3200"/>
              </a:spcBef>
              <a:buClr>
                <a:srgbClr val="EBEBEB"/>
              </a:buClr>
              <a:defRPr sz="2800"/>
            </a:lvl2pPr>
            <a:lvl3pPr marL="1028700" indent="-342900">
              <a:spcBef>
                <a:spcPts val="3200"/>
              </a:spcBef>
              <a:buClr>
                <a:srgbClr val="EBEBEB"/>
              </a:buClr>
              <a:defRPr sz="2800"/>
            </a:lvl3pPr>
            <a:lvl4pPr marL="1371600" indent="-342900">
              <a:spcBef>
                <a:spcPts val="3200"/>
              </a:spcBef>
              <a:buClr>
                <a:srgbClr val="EBEBEB"/>
              </a:buClr>
              <a:defRPr sz="2800"/>
            </a:lvl4pPr>
            <a:lvl5pPr marL="1714500" indent="-342900">
              <a:spcBef>
                <a:spcPts val="3200"/>
              </a:spcBef>
              <a:buClr>
                <a:srgbClr val="EBEBEB"/>
              </a:buClr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762000" y="965200"/>
            <a:ext cx="11480800" cy="78232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680200" y="5626100"/>
            <a:ext cx="5588000" cy="3441700"/>
          </a:xfrm>
          <a:prstGeom prst="rect">
            <a:avLst/>
          </a:prstGeom>
          <a:ln w="25400"/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half" idx="14"/>
          </p:nvPr>
        </p:nvSpPr>
        <p:spPr>
          <a:xfrm>
            <a:off x="6680200" y="419100"/>
            <a:ext cx="5588000" cy="4914900"/>
          </a:xfrm>
          <a:prstGeom prst="rect">
            <a:avLst/>
          </a:prstGeom>
          <a:ln w="25400"/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762000" y="419100"/>
            <a:ext cx="5588000" cy="8648700"/>
          </a:xfrm>
          <a:prstGeom prst="rect">
            <a:avLst/>
          </a:prstGeom>
          <a:ln w="25400"/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762000" y="203200"/>
            <a:ext cx="11480800" cy="214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762000" y="2413000"/>
            <a:ext cx="11480800" cy="636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11798" y="9255150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4064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8128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12192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16256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20320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24384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28448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32512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36576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png"/><Relationship Id="rId14" Type="http://schemas.openxmlformats.org/officeDocument/2006/relationships/image" Target="../media/image18.png"/><Relationship Id="rId15" Type="http://schemas.openxmlformats.org/officeDocument/2006/relationships/image" Target="../media/image19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fmhelp.filemaker.com/help/16/fmp/en/FMP_Help/curl-options.html" TargetMode="External"/><Relationship Id="rId3" Type="http://schemas.openxmlformats.org/officeDocument/2006/relationships/hyperlink" Target="https://dbservices.com/?s=curl" TargetMode="External"/><Relationship Id="rId4" Type="http://schemas.openxmlformats.org/officeDocument/2006/relationships/hyperlink" Target="https://luminfire.com/?s=curl" TargetMode="External"/><Relationship Id="rId5" Type="http://schemas.openxmlformats.org/officeDocument/2006/relationships/hyperlink" Target="https://www.soliantconsulting.com/?s=curl&amp;cat=-15&amp;post_type=post" TargetMode="Externa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RL ile Web Servisleri"/>
          <p:cNvSpPr txBox="1"/>
          <p:nvPr>
            <p:ph type="ctrTitle"/>
          </p:nvPr>
        </p:nvSpPr>
        <p:spPr>
          <a:xfrm>
            <a:off x="762000" y="1460500"/>
            <a:ext cx="11480800" cy="2540000"/>
          </a:xfrm>
          <a:prstGeom prst="rect">
            <a:avLst/>
          </a:prstGeom>
        </p:spPr>
        <p:txBody>
          <a:bodyPr/>
          <a:lstStyle/>
          <a:p>
            <a:pPr/>
            <a:r>
              <a:t>cURL ile Web Servisleri</a:t>
            </a:r>
          </a:p>
        </p:txBody>
      </p:sp>
      <p:sp>
        <p:nvSpPr>
          <p:cNvPr id="120" name="F. Osman Cabi…"/>
          <p:cNvSpPr txBox="1"/>
          <p:nvPr>
            <p:ph type="subTitle" sz="quarter" idx="1"/>
          </p:nvPr>
        </p:nvSpPr>
        <p:spPr>
          <a:xfrm>
            <a:off x="762000" y="6807200"/>
            <a:ext cx="11480800" cy="863600"/>
          </a:xfrm>
          <a:prstGeom prst="rect">
            <a:avLst/>
          </a:prstGeom>
        </p:spPr>
        <p:txBody>
          <a:bodyPr/>
          <a:lstStyle/>
          <a:p>
            <a:pPr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F. Osman Cabi</a:t>
            </a:r>
          </a:p>
          <a:p>
            <a:pPr/>
            <a:r>
              <a:t>Cabitaş Mühendislik</a:t>
            </a:r>
          </a:p>
        </p:txBody>
      </p:sp>
      <p:sp>
        <p:nvSpPr>
          <p:cNvPr id="121" name="Rectangle"/>
          <p:cNvSpPr/>
          <p:nvPr/>
        </p:nvSpPr>
        <p:spPr>
          <a:xfrm>
            <a:off x="-1471913" y="8703174"/>
            <a:ext cx="15948626" cy="1050426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80000"/>
                    </a:srgbClr>
                  </a:outerShdw>
                </a:effectLst>
              </a:defRPr>
            </a:pPr>
          </a:p>
        </p:txBody>
      </p:sp>
      <p:pic>
        <p:nvPicPr>
          <p:cNvPr id="122" name="Cabitas-FBA" descr="Cabitas-FBA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86231" y="8812116"/>
            <a:ext cx="4432338" cy="890684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Kayseri 2018"/>
          <p:cNvSpPr txBox="1"/>
          <p:nvPr/>
        </p:nvSpPr>
        <p:spPr>
          <a:xfrm>
            <a:off x="3777839" y="4274021"/>
            <a:ext cx="5449121" cy="1205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>
              <a:defRPr b="1" sz="4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Kayseri 2018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curl-logo-1.png" descr="curl-logo-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54766" y="3121346"/>
            <a:ext cx="9895268" cy="377304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40813" dir="3600000">
              <a:srgbClr val="000000">
                <a:alpha val="69218"/>
              </a:srgbClr>
            </a:outerShdw>
          </a:effectLst>
        </p:spPr>
      </p:pic>
      <p:sp>
        <p:nvSpPr>
          <p:cNvPr id="128" name="see URL (Uniform Resource Locator)"/>
          <p:cNvSpPr txBox="1"/>
          <p:nvPr/>
        </p:nvSpPr>
        <p:spPr>
          <a:xfrm>
            <a:off x="2296579" y="8134999"/>
            <a:ext cx="8411642" cy="67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see URL (Uniform Resource Locator)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Class="entr" nodeType="afterEffect" presetSubtype="16" presetID="23" grpId="2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7" grpId="1"/>
      <p:bldP build="whole" bldLvl="1" animBg="1" rev="0" advAuto="0" spid="128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rl http://www.cabitas.co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70541" indent="-370541">
              <a:spcBef>
                <a:spcPts val="2400"/>
              </a:spcBef>
              <a:defRPr sz="3100">
                <a:latin typeface="Courier"/>
                <a:ea typeface="Courier"/>
                <a:cs typeface="Courier"/>
                <a:sym typeface="Courier"/>
              </a:defRPr>
            </a:pPr>
            <a:r>
              <a:t>curl http://www.cabitas.com</a:t>
            </a:r>
          </a:p>
          <a:p>
            <a:pPr marL="370541" indent="-370541">
              <a:spcBef>
                <a:spcPts val="2400"/>
              </a:spcBef>
              <a:defRPr sz="3100">
                <a:latin typeface="Courier"/>
                <a:ea typeface="Courier"/>
                <a:cs typeface="Courier"/>
                <a:sym typeface="Courier"/>
              </a:defRPr>
            </a:pPr>
            <a:r>
              <a:t>curl --data "year=1905&amp;status=OK"  http://www.history.com/ask</a:t>
            </a:r>
          </a:p>
          <a:p>
            <a:pPr marL="370541" indent="-370541">
              <a:spcBef>
                <a:spcPts val="2400"/>
              </a:spcBef>
              <a:defRPr sz="3100">
                <a:latin typeface="Courier"/>
                <a:ea typeface="Courier"/>
                <a:cs typeface="Courier"/>
                <a:sym typeface="Courier"/>
              </a:defRPr>
            </a:pPr>
            <a:r>
              <a:t>curl --upload-file uploadfile http://www.files.com/receive</a:t>
            </a:r>
          </a:p>
          <a:p>
            <a:pPr marL="370541" indent="-370541">
              <a:spcBef>
                <a:spcPts val="2400"/>
              </a:spcBef>
              <a:defRPr sz="3100">
                <a:latin typeface="Courier"/>
                <a:ea typeface="Courier"/>
                <a:cs typeface="Courier"/>
                <a:sym typeface="Courier"/>
              </a:defRPr>
            </a:pPr>
            <a:r>
              <a:t>curl --user name:password http://www.securewebpage.com</a:t>
            </a:r>
          </a:p>
          <a:p>
            <a:pPr marL="370541" indent="-370541">
              <a:spcBef>
                <a:spcPts val="2400"/>
              </a:spcBef>
              <a:defRPr sz="3100">
                <a:latin typeface="Courier"/>
                <a:ea typeface="Courier"/>
                <a:cs typeface="Courier"/>
                <a:sym typeface="Courier"/>
              </a:defRPr>
            </a:pPr>
            <a:r>
              <a:t>curl --user-agent "Mozilla/4.0 (compatible; MSIE 5.01; Windows NT 5.0)" http://www.cabitas.com</a:t>
            </a:r>
          </a:p>
        </p:txBody>
      </p:sp>
      <p:sp>
        <p:nvSpPr>
          <p:cNvPr id="133" name="cURL Örnekler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cURL Örnekleri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250"/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25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250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250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250"/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1250"/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Uygulama Alanları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Uygulama Alanları</a:t>
            </a:r>
          </a:p>
        </p:txBody>
      </p:sp>
      <p:sp>
        <p:nvSpPr>
          <p:cNvPr id="136" name="URL kontrolü…"/>
          <p:cNvSpPr txBox="1"/>
          <p:nvPr>
            <p:ph type="body" sz="half" idx="1"/>
          </p:nvPr>
        </p:nvSpPr>
        <p:spPr>
          <a:xfrm>
            <a:off x="762000" y="2413000"/>
            <a:ext cx="6161386" cy="6827392"/>
          </a:xfrm>
          <a:prstGeom prst="rect">
            <a:avLst/>
          </a:prstGeom>
        </p:spPr>
        <p:txBody>
          <a:bodyPr anchor="t"/>
          <a:lstStyle/>
          <a:p>
            <a:pPr>
              <a:defRPr sz="3000"/>
            </a:pPr>
            <a:r>
              <a:t>URL kontrolü</a:t>
            </a:r>
          </a:p>
          <a:p>
            <a:pPr>
              <a:defRPr sz="3000"/>
            </a:pPr>
            <a:r>
              <a:t>URL içeriğini indirme</a:t>
            </a:r>
          </a:p>
          <a:p>
            <a:pPr>
              <a:defRPr sz="3000"/>
            </a:pPr>
            <a:r>
              <a:t>Dosya indirme</a:t>
            </a:r>
          </a:p>
          <a:p>
            <a:pPr>
              <a:defRPr sz="3000"/>
            </a:pPr>
            <a:r>
              <a:t>HTTP Header bilgisi çekme</a:t>
            </a:r>
          </a:p>
          <a:p>
            <a:pPr>
              <a:defRPr sz="3000"/>
            </a:pPr>
            <a:r>
              <a:t>FTP Sunucusuna erişim</a:t>
            </a:r>
          </a:p>
        </p:txBody>
      </p:sp>
      <p:sp>
        <p:nvSpPr>
          <p:cNvPr id="137" name="Web Servisleri…"/>
          <p:cNvSpPr txBox="1"/>
          <p:nvPr/>
        </p:nvSpPr>
        <p:spPr>
          <a:xfrm>
            <a:off x="6769100" y="2413000"/>
            <a:ext cx="5769968" cy="6827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406400" indent="-406400" algn="l">
              <a:spcBef>
                <a:spcPts val="4200"/>
              </a:spcBef>
              <a:buSzPct val="75000"/>
              <a:buChar char="•"/>
              <a:defRPr sz="3000"/>
            </a:pPr>
            <a:r>
              <a:t>Web Servisleri</a:t>
            </a:r>
          </a:p>
          <a:p>
            <a:pPr lvl="1" marL="812800" indent="-406400" algn="l">
              <a:spcBef>
                <a:spcPts val="4200"/>
              </a:spcBef>
              <a:buSzPct val="75000"/>
              <a:buChar char="•"/>
              <a:defRPr sz="3000"/>
            </a:pPr>
            <a:r>
              <a:t>Hava durumu raporu</a:t>
            </a:r>
          </a:p>
          <a:p>
            <a:pPr lvl="1" marL="812800" indent="-406400" algn="l">
              <a:spcBef>
                <a:spcPts val="4200"/>
              </a:spcBef>
              <a:buSzPct val="75000"/>
              <a:buChar char="•"/>
              <a:defRPr sz="3000"/>
            </a:pPr>
            <a:r>
              <a:t>IP adresi öğrenme</a:t>
            </a:r>
          </a:p>
          <a:p>
            <a:pPr lvl="1" marL="812800" indent="-406400" algn="l">
              <a:spcBef>
                <a:spcPts val="4200"/>
              </a:spcBef>
              <a:buSzPct val="75000"/>
              <a:buChar char="•"/>
              <a:defRPr sz="3000"/>
            </a:pPr>
            <a:r>
              <a:t>Sosyal medya</a:t>
            </a:r>
          </a:p>
          <a:p>
            <a:pPr lvl="1" marL="812800" indent="-406400" algn="l">
              <a:spcBef>
                <a:spcPts val="4200"/>
              </a:spcBef>
              <a:buSzPct val="75000"/>
              <a:buChar char="•"/>
              <a:defRPr sz="3000"/>
            </a:pPr>
            <a:r>
              <a:t>e-Fatura / Erp</a:t>
            </a:r>
          </a:p>
          <a:p>
            <a:pPr lvl="1" marL="812800" indent="-406400" algn="l">
              <a:spcBef>
                <a:spcPts val="4200"/>
              </a:spcBef>
              <a:buSzPct val="75000"/>
              <a:buChar char="•"/>
              <a:defRPr sz="3000"/>
            </a:pPr>
            <a:r>
              <a:t>Cloud uygulamalar</a:t>
            </a:r>
          </a:p>
          <a:p>
            <a:pPr lvl="1" marL="812800" indent="-406400" algn="l">
              <a:spcBef>
                <a:spcPts val="4200"/>
              </a:spcBef>
              <a:buSzPct val="75000"/>
              <a:buChar char="•"/>
              <a:defRPr sz="3000"/>
            </a:pPr>
            <a:r>
              <a:t>Entegrasyon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800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8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800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800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800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800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800"/>
                                        <p:tgtEl>
                                          <p:spTgt spid="1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Class="entr" nodeType="withEffect" presetSubtype="0" presetID="10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8" dur="8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3" dur="800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8" dur="800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3" dur="800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8" dur="800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3" dur="800"/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8" dur="800"/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7" grpId="2"/>
      <p:bldP build="p" bldLvl="5" animBg="1" rev="0" advAuto="0" spid="13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&amp;"/>
          <p:cNvSpPr txBox="1"/>
          <p:nvPr/>
        </p:nvSpPr>
        <p:spPr>
          <a:xfrm>
            <a:off x="2815555" y="-1855944"/>
            <a:ext cx="7983290" cy="130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8800">
                <a:solidFill>
                  <a:srgbClr val="FCFFFF">
                    <a:alpha val="31690"/>
                  </a:srgbClr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&amp;</a:t>
            </a:r>
          </a:p>
        </p:txBody>
      </p:sp>
      <p:pic>
        <p:nvPicPr>
          <p:cNvPr id="140" name="filemaker-folder-white.png" descr="filemaker-folder-whit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48060" y="4426545"/>
            <a:ext cx="2650977" cy="24756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curl-logo-1.png" descr="curl-logo-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57774" y="4446520"/>
            <a:ext cx="4845736" cy="1847672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12…13…14…15…16…17"/>
          <p:cNvSpPr txBox="1"/>
          <p:nvPr/>
        </p:nvSpPr>
        <p:spPr>
          <a:xfrm>
            <a:off x="3628796" y="8808099"/>
            <a:ext cx="5747208" cy="67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FCFFFF">
                    <a:alpha val="38735"/>
                  </a:srgbClr>
                </a:solidFill>
              </a:defRPr>
            </a:pPr>
            <a:r>
              <a:rPr>
                <a:solidFill>
                  <a:srgbClr val="FFFFFF">
                    <a:alpha val="30000"/>
                  </a:srgbClr>
                </a:solidFill>
              </a:rPr>
              <a:t>12…</a:t>
            </a:r>
            <a:r>
              <a:rPr>
                <a:solidFill>
                  <a:srgbClr val="FFFFFF">
                    <a:alpha val="45000"/>
                  </a:srgbClr>
                </a:solidFill>
              </a:rPr>
              <a:t>13…</a:t>
            </a:r>
            <a:r>
              <a:rPr>
                <a:solidFill>
                  <a:srgbClr val="FFFFFF">
                    <a:alpha val="60000"/>
                  </a:srgbClr>
                </a:solidFill>
              </a:rPr>
              <a:t>14…</a:t>
            </a:r>
            <a:r>
              <a:rPr>
                <a:solidFill>
                  <a:srgbClr val="FFFFFF">
                    <a:alpha val="75000"/>
                  </a:srgbClr>
                </a:solidFill>
              </a:rPr>
              <a:t>15…</a:t>
            </a:r>
            <a:r>
              <a:rPr>
                <a:solidFill>
                  <a:srgbClr val="FFFFFF">
                    <a:alpha val="90000"/>
                  </a:srgbClr>
                </a:solidFill>
              </a:rPr>
              <a:t>16…</a:t>
            </a:r>
            <a:r>
              <a:rPr>
                <a:solidFill>
                  <a:srgbClr val="FCFFFF">
                    <a:alpha val="96960"/>
                  </a:srgbClr>
                </a:solidFill>
              </a:rPr>
              <a:t>17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Class="entr" nodeType="after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Class="entr" nodeType="afterEffect" presetSubtype="16" presetID="23" grpId="3" fill="hold">
                                  <p:stCondLst>
                                    <p:cond delay="8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800"/>
                            </p:stCondLst>
                            <p:childTnLst>
                              <p:par>
                                <p:cTn id="20" presetClass="entr" nodeType="afterEffect" presetSubtype="8" presetID="22" grpId="4" fill="hold">
                                  <p:stCondLst>
                                    <p:cond delay="18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2" grpId="4"/>
      <p:bldP build="whole" bldLvl="1" animBg="1" rev="0" advAuto="0" spid="141" grpId="2"/>
      <p:bldP build="whole" bldLvl="1" animBg="1" rev="0" advAuto="0" spid="140" grpId="1"/>
      <p:bldP build="whole" bldLvl="1" animBg="1" rev="0" advAuto="0" spid="139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DEM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DEMO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58417f6ba6515b1e0ad75a2b.png" descr="58417f6ba6515b1e0ad75a2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7909" y="1228923"/>
            <a:ext cx="1748327" cy="183280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" dist="24664" dir="2195452">
              <a:srgbClr val="FFFFFF">
                <a:alpha val="50000"/>
              </a:srgbClr>
            </a:outerShdw>
          </a:effectLst>
        </p:spPr>
      </p:pic>
      <p:pic>
        <p:nvPicPr>
          <p:cNvPr id="149" name="slack-1-logo-png-transparent.png" descr="slack-1-logo-png-transparen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35001" y="5190582"/>
            <a:ext cx="2105491" cy="2105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sms.png" descr="sms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851157" y="1140023"/>
            <a:ext cx="1832805" cy="1832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mailgun.png" descr="mailgun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920133" y="2666578"/>
            <a:ext cx="3953099" cy="39530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google-calendar-logo.png" descr="google-calendar-logo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949174" y="1219580"/>
            <a:ext cx="3167983" cy="2105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Twitter_logo_bird_transparent_png-700x568.png" descr="Twitter_logo_bird_transparent_png-700x568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713464" y="2934891"/>
            <a:ext cx="1546090" cy="125454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" dist="24664" dir="2195452">
              <a:srgbClr val="FFFFFF">
                <a:alpha val="50000"/>
              </a:srgbClr>
            </a:outerShdw>
          </a:effectLst>
        </p:spPr>
      </p:pic>
      <p:pic>
        <p:nvPicPr>
          <p:cNvPr id="154" name="flightstats-200x200-1-.png" descr="flightstats-200x200-1-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806575" y="2762061"/>
            <a:ext cx="2540000" cy="254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google-maps-1.png" descr="google-maps-1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60535" y="5351767"/>
            <a:ext cx="1962104" cy="19621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gmail.png" descr="gmail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0477713" y="6149145"/>
            <a:ext cx="1832804" cy="1832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The_Weather_Channel.png" descr="The_Weather_Channel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8028778" y="356788"/>
            <a:ext cx="1631358" cy="1631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tcmb.png" descr="tcmb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7798691" y="7162782"/>
            <a:ext cx="2370736" cy="237073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0" dist="22563" dir="2195452">
              <a:srgbClr val="FFFFFF"/>
            </a:outerShdw>
          </a:effectLst>
        </p:spPr>
      </p:pic>
      <p:pic>
        <p:nvPicPr>
          <p:cNvPr id="159" name="Unknown-2.png" descr="Unknown-2.pn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1689695" y="7530838"/>
            <a:ext cx="1546090" cy="18888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amazon_logo.png" descr="amazon_logo.png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5668654" y="5245861"/>
            <a:ext cx="3953100" cy="133571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0" dist="22563" dir="2195452">
              <a:srgbClr val="FFFFFF"/>
            </a:outerShdw>
          </a:effectLst>
        </p:spPr>
      </p:pic>
      <p:pic>
        <p:nvPicPr>
          <p:cNvPr id="161" name="68747470733a2f2f7777772e69636f6e66696e6465722e636f6d2f646174612f69636f6e732f6f637469636f6e732f313032342f6d61726b2d6769746875622d3235362e706e67.png" descr="68747470733a2f2f7777772e69636f6e66696e6465722e636f6d2f646174612f69636f6e732f6f637469636f6e732f313032342f6d61726b2d6769746875622d3235362e706e67.png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5265142" y="7588152"/>
            <a:ext cx="1520193" cy="15201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Class="entr" nodeType="after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Class="entr" nodeType="after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Class="entr" nodeType="after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Class="entr" nodeType="afterEffect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250"/>
                            </p:stCondLst>
                            <p:childTnLst>
                              <p:par>
                                <p:cTn id="30" presetClass="entr" nodeType="afterEffect" presetSubtype="8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Class="entr" nodeType="afterEffect" presetSubtype="8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750"/>
                            </p:stCondLst>
                            <p:childTnLst>
                              <p:par>
                                <p:cTn id="40" presetClass="entr" nodeType="afterEffect" presetSubtype="8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Class="entr" nodeType="afterEffect" presetSubtype="8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250"/>
                            </p:stCondLst>
                            <p:childTnLst>
                              <p:par>
                                <p:cTn id="50" presetClass="entr" nodeType="afterEffect" presetSubtype="8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0"/>
                            </p:stCondLst>
                            <p:childTnLst>
                              <p:par>
                                <p:cTn id="55" presetClass="entr" nodeType="afterEffect" presetSubtype="8" presetID="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750"/>
                            </p:stCondLst>
                            <p:childTnLst>
                              <p:par>
                                <p:cTn id="60" presetClass="entr" nodeType="afterEffect" presetSubtype="8" presetID="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Class="entr" nodeType="afterEffect" presetSubtype="8" presetID="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2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2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6250"/>
                            </p:stCondLst>
                            <p:childTnLst>
                              <p:par>
                                <p:cTn id="70" presetClass="entr" nodeType="afterEffect" presetSubtype="8" presetID="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9" grpId="13"/>
      <p:bldP build="whole" bldLvl="1" animBg="1" rev="0" advAuto="0" spid="153" grpId="7"/>
      <p:bldP build="whole" bldLvl="1" animBg="1" rev="0" advAuto="0" spid="161" grpId="14"/>
      <p:bldP build="whole" bldLvl="1" animBg="1" rev="0" advAuto="0" spid="149" grpId="8"/>
      <p:bldP build="whole" bldLvl="1" animBg="1" rev="0" advAuto="0" spid="148" grpId="4"/>
      <p:bldP build="whole" bldLvl="1" animBg="1" rev="0" advAuto="0" spid="158" grpId="12"/>
      <p:bldP build="whole" bldLvl="1" animBg="1" rev="0" advAuto="0" spid="157" grpId="1"/>
      <p:bldP build="whole" bldLvl="1" animBg="1" rev="0" advAuto="0" spid="155" grpId="10"/>
      <p:bldP build="whole" bldLvl="1" animBg="1" rev="0" advAuto="0" spid="156" grpId="11"/>
      <p:bldP build="whole" bldLvl="1" animBg="1" rev="0" advAuto="0" spid="160" grpId="9"/>
      <p:bldP build="whole" bldLvl="1" animBg="1" rev="0" advAuto="0" spid="151" grpId="5"/>
      <p:bldP build="whole" bldLvl="1" animBg="1" rev="0" advAuto="0" spid="154" grpId="6"/>
      <p:bldP build="whole" bldLvl="1" animBg="1" rev="0" advAuto="0" spid="150" grpId="2"/>
      <p:bldP build="whole" bldLvl="1" animBg="1" rev="0" advAuto="0" spid="152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RL Faydalı Linkl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cURL Faydalı Linkler</a:t>
            </a:r>
          </a:p>
        </p:txBody>
      </p:sp>
      <p:sp>
        <p:nvSpPr>
          <p:cNvPr id="164" name="https://fmhelp.filemaker.com/help/16/fmp/en/FMP_Help/curl-options.htm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u="sng">
                <a:hlinkClick r:id="rId2" invalidUrl="" action="" tgtFrame="" tooltip="" history="1" highlightClick="0" endSnd="0"/>
              </a:rPr>
              <a:t>https://fmhelp.filemaker.com/help/16/fmp/en/FMP_Help/curl-options.html</a:t>
            </a:r>
          </a:p>
          <a:p>
            <a:pPr/>
            <a:r>
              <a:rPr u="sng">
                <a:hlinkClick r:id="rId3" invalidUrl="" action="" tgtFrame="" tooltip="" history="1" highlightClick="0" endSnd="0"/>
              </a:rPr>
              <a:t>https://dbservices.com/?s=curl</a:t>
            </a:r>
          </a:p>
          <a:p>
            <a:pPr/>
            <a:r>
              <a:rPr u="sng">
                <a:hlinkClick r:id="rId4" invalidUrl="" action="" tgtFrame="" tooltip="" history="1" highlightClick="0" endSnd="0"/>
              </a:rPr>
              <a:t>https://luminfire.com/?s=curl</a:t>
            </a:r>
          </a:p>
          <a:p>
            <a:pPr/>
            <a:r>
              <a:rPr u="sng">
                <a:hlinkClick r:id="rId5" invalidUrl="" action="" tgtFrame="" tooltip="" history="1" highlightClick="0" endSnd="0"/>
              </a:rPr>
              <a:t>https://www.soliantconsulting.com/?s=curl&amp;cat=-15&amp;post_type=post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2000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4" dur="2000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8" dur="2000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2000"/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şekkürl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Teşekkürler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New_Template2">
  <a:themeElements>
    <a:clrScheme name="New_Template2">
      <a:dk1>
        <a:srgbClr val="C000EB"/>
      </a:dk1>
      <a:lt1>
        <a:srgbClr val="EBEBEB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BEBEB"/>
            </a:solidFill>
            <a:effectLst>
              <a:outerShdw sx="100000" sy="100000" kx="0" ky="0" algn="b" rotWithShape="0" blurRad="50800" dist="25400" dir="540000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2">
  <a:themeElements>
    <a:clrScheme name="New_Template2">
      <a:dk1>
        <a:srgbClr val="000000"/>
      </a:dk1>
      <a:lt1>
        <a:srgbClr val="FFFFFF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BEBEB"/>
            </a:solidFill>
            <a:effectLst>
              <a:outerShdw sx="100000" sy="100000" kx="0" ky="0" algn="b" rotWithShape="0" blurRad="50800" dist="25400" dir="540000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